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63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C2305-3DE4-46A9-9646-80BEAF2377F4}" type="datetimeFigureOut">
              <a:rPr lang="hr-HR" smtClean="0"/>
              <a:t>14.11.2023.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4B9F-B354-4A56-98A5-173CFB7DF8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11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FB86-6736-4F99-AA90-22B2728275F2}" type="datetimeFigureOut">
              <a:rPr lang="hr-HR" smtClean="0"/>
              <a:t>14.11.2023.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4DC43-EAEA-4E84-9104-B61642BC7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5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6" y="2433638"/>
            <a:ext cx="9660467" cy="119750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766" y="3631143"/>
            <a:ext cx="9660467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22" y="147515"/>
            <a:ext cx="1669112" cy="166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95" y="120209"/>
            <a:ext cx="2016766" cy="20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7" y="5578059"/>
            <a:ext cx="5899828" cy="11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850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089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604933"/>
            <a:ext cx="12192000" cy="125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44" y="2183705"/>
            <a:ext cx="1669112" cy="1669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65053" r="3463"/>
          <a:stretch/>
        </p:blipFill>
        <p:spPr>
          <a:xfrm>
            <a:off x="365076" y="5604933"/>
            <a:ext cx="11461848" cy="12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0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Akzidenz Grotesk CE Roman" panose="000004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zidenz Grotesk CE Roman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4401" y="1763840"/>
            <a:ext cx="9660467" cy="1197505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r-HR" altLang="sr-Latn-R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SEIZMIČKA ISTRAŽIVANJA U SKLOPU PROJEKTA </a:t>
            </a:r>
            <a:br>
              <a:rPr lang="hr-HR" altLang="sr-Latn-R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hr-HR" altLang="sr-Latn-RS" sz="3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„PROCJENA POTRESNOG RIZIKA GRADA ZAGREBA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432" y="3656804"/>
            <a:ext cx="7205135" cy="1655762"/>
          </a:xfrm>
        </p:spPr>
        <p:txBody>
          <a:bodyPr>
            <a:normAutofit fontScale="92500" lnSpcReduction="20000"/>
          </a:bodyPr>
          <a:lstStyle/>
          <a:p>
            <a:pPr lvl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r-HR" altLang="sr-Latn-RS" sz="3200" b="1" dirty="0">
                <a:solidFill>
                  <a:prstClr val="black"/>
                </a:solidFill>
                <a:latin typeface="Calibri"/>
              </a:rPr>
              <a:t>Faze 1 i 2</a:t>
            </a:r>
            <a:r>
              <a:rPr lang="pl-PL" altLang="sr-Latn-RS" sz="3200" b="1" dirty="0">
                <a:solidFill>
                  <a:prstClr val="black"/>
                </a:solidFill>
                <a:latin typeface="Calibri"/>
              </a:rPr>
              <a:t> : Definiranje potresnog hazarda na području Grada Zagreba</a:t>
            </a:r>
            <a:endParaRPr lang="hr-HR" altLang="sr-Latn-RS" sz="3200" b="1" dirty="0">
              <a:solidFill>
                <a:prstClr val="black"/>
              </a:solidFill>
              <a:latin typeface="Calibri"/>
            </a:endParaRPr>
          </a:p>
          <a:p>
            <a:pPr lvl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hr-HR" altLang="sr-Latn-RS" sz="2800" b="1" dirty="0">
              <a:solidFill>
                <a:prstClr val="black"/>
              </a:solidFill>
              <a:latin typeface="Calibri"/>
            </a:endParaRPr>
          </a:p>
          <a:p>
            <a:pPr lvl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hr-HR" altLang="sr-Latn-RS" sz="2800" dirty="0">
                <a:solidFill>
                  <a:prstClr val="black"/>
                </a:solidFill>
                <a:latin typeface="Calibri"/>
              </a:rPr>
              <a:t>dr. sc. Ivica Sović, Seizmološka </a:t>
            </a:r>
            <a:r>
              <a:rPr lang="hr-HR" altLang="sr-Latn-RS" sz="2800" dirty="0" smtClean="0">
                <a:solidFill>
                  <a:prstClr val="black"/>
                </a:solidFill>
                <a:latin typeface="Calibri"/>
              </a:rPr>
              <a:t>služba</a:t>
            </a:r>
            <a:endParaRPr lang="hr-HR" altLang="sr-Latn-RS" sz="2800" dirty="0">
              <a:solidFill>
                <a:prstClr val="black"/>
              </a:solidFill>
              <a:latin typeface="Calibri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274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200" b="1" dirty="0">
                <a:solidFill>
                  <a:srgbClr val="000000"/>
                </a:solidFill>
                <a:latin typeface="Calibri"/>
              </a:rPr>
              <a:t>S</a:t>
            </a:r>
            <a:r>
              <a:rPr lang="hr-HR" altLang="sr-Latn-RS" sz="2200" b="1" dirty="0" smtClean="0">
                <a:solidFill>
                  <a:srgbClr val="000000"/>
                </a:solidFill>
                <a:latin typeface="Calibri"/>
              </a:rPr>
              <a:t>eizmički </a:t>
            </a:r>
            <a:r>
              <a:rPr lang="hr-HR" altLang="sr-Latn-RS" sz="2200" b="1" dirty="0">
                <a:solidFill>
                  <a:srgbClr val="000000"/>
                </a:solidFill>
                <a:latin typeface="Calibri"/>
              </a:rPr>
              <a:t>hazard na osnovnoj stijeni: Grad Zagreb     (Sović i sur. 2023.) </a:t>
            </a:r>
            <a:br>
              <a:rPr lang="hr-HR" altLang="sr-Latn-RS" sz="2200" b="1" dirty="0">
                <a:solidFill>
                  <a:srgbClr val="000000"/>
                </a:solidFill>
                <a:latin typeface="Calibri"/>
              </a:rPr>
            </a:br>
            <a:r>
              <a:rPr lang="hr-HR" altLang="sr-Latn-RS" sz="2200" i="1" dirty="0">
                <a:solidFill>
                  <a:srgbClr val="000000"/>
                </a:solidFill>
                <a:latin typeface="Calibri"/>
              </a:rPr>
              <a:t>Tret</a:t>
            </a:r>
            <a:r>
              <a:rPr lang="hr-HR" altLang="sr-Latn-RS" sz="2200" dirty="0">
                <a:solidFill>
                  <a:srgbClr val="000000"/>
                </a:solidFill>
                <a:latin typeface="Calibri"/>
              </a:rPr>
              <a:t> = </a:t>
            </a:r>
            <a:r>
              <a:rPr lang="hr-HR" altLang="sr-Latn-RS" sz="2200" dirty="0" smtClean="0">
                <a:solidFill>
                  <a:srgbClr val="000000"/>
                </a:solidFill>
                <a:latin typeface="Calibri"/>
              </a:rPr>
              <a:t>475 </a:t>
            </a:r>
            <a:r>
              <a:rPr lang="hr-HR" altLang="sr-Latn-RS" sz="2200" dirty="0">
                <a:solidFill>
                  <a:srgbClr val="000000"/>
                </a:solidFill>
                <a:latin typeface="Calibri"/>
              </a:rPr>
              <a:t>god.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Picture 2" descr="C:\Zagreb rizik 2022\Slika_5.2_pga_475yrp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32" y="1065391"/>
            <a:ext cx="820737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1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Zagreb rizik 2022\Slika_5.2_pga_475yrp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84" y="1628775"/>
            <a:ext cx="6400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4400" dirty="0">
                <a:solidFill>
                  <a:prstClr val="black"/>
                </a:solidFill>
                <a:latin typeface="Calibri"/>
              </a:rPr>
              <a:t>U</a:t>
            </a:r>
            <a:r>
              <a:rPr lang="hr-HR" altLang="sr-Latn-RS" sz="4400" dirty="0" smtClean="0">
                <a:solidFill>
                  <a:prstClr val="black"/>
                </a:solidFill>
                <a:latin typeface="Calibri"/>
              </a:rPr>
              <a:t>sporedba </a:t>
            </a:r>
            <a:r>
              <a:rPr lang="hr-HR" altLang="sr-Latn-RS" sz="4400" dirty="0">
                <a:solidFill>
                  <a:prstClr val="black"/>
                </a:solidFill>
                <a:latin typeface="Calibri"/>
              </a:rPr>
              <a:t>2011. </a:t>
            </a:r>
            <a:r>
              <a:rPr lang="hr-HR" altLang="sr-Latn-RS" sz="4400" dirty="0" smtClean="0">
                <a:solidFill>
                  <a:prstClr val="black"/>
                </a:solidFill>
                <a:latin typeface="Calibri"/>
              </a:rPr>
              <a:t>i </a:t>
            </a:r>
            <a:r>
              <a:rPr lang="hr-HR" altLang="sr-Latn-RS" sz="4400" dirty="0" smtClean="0">
                <a:solidFill>
                  <a:prstClr val="black"/>
                </a:solidFill>
                <a:latin typeface="Calibri"/>
              </a:rPr>
              <a:t>2023</a:t>
            </a:r>
            <a:r>
              <a:rPr lang="hr-HR" altLang="sr-Latn-RS" sz="4400" dirty="0">
                <a:solidFill>
                  <a:prstClr val="black"/>
                </a:solidFill>
                <a:latin typeface="Calibri"/>
              </a:rPr>
              <a:t>.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17" y="1579563"/>
            <a:ext cx="3824288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9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45" y="2799232"/>
            <a:ext cx="10515600" cy="1325563"/>
          </a:xfrm>
        </p:spPr>
        <p:txBody>
          <a:bodyPr/>
          <a:lstStyle/>
          <a:p>
            <a:pPr algn="ctr"/>
            <a:r>
              <a:rPr lang="hr-HR" altLang="sr-Latn-RS" sz="4400" b="1" dirty="0">
                <a:solidFill>
                  <a:prstClr val="black"/>
                </a:solidFill>
                <a:latin typeface="Calibri"/>
              </a:rPr>
              <a:t>Faza 2: </a:t>
            </a:r>
            <a:r>
              <a:rPr lang="hr-HR" altLang="sr-Latn-RS" sz="4400" b="1" dirty="0" smtClean="0">
                <a:solidFill>
                  <a:prstClr val="black"/>
                </a:solidFill>
                <a:latin typeface="Calibri"/>
              </a:rPr>
              <a:t>Seizmički </a:t>
            </a:r>
            <a:r>
              <a:rPr lang="hr-HR" altLang="sr-Latn-RS" sz="4400" b="1" dirty="0">
                <a:solidFill>
                  <a:prstClr val="black"/>
                </a:solidFill>
                <a:latin typeface="Calibri"/>
              </a:rPr>
              <a:t>hazard na površini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636393"/>
            <a:ext cx="5157787" cy="1553269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5968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Zagreb rizik 2022\prezentacija\Amatrice20160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73175"/>
            <a:ext cx="8316912" cy="55403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45" y="0"/>
            <a:ext cx="10515600" cy="1325563"/>
          </a:xfrm>
        </p:spPr>
        <p:txBody>
          <a:bodyPr/>
          <a:lstStyle/>
          <a:p>
            <a:r>
              <a:rPr lang="hr-HR" altLang="sr-Latn-RS" sz="3200" b="1" dirty="0">
                <a:solidFill>
                  <a:prstClr val="black"/>
                </a:solidFill>
                <a:latin typeface="Calibri"/>
                <a:cs typeface="Arial" charset="0"/>
              </a:rPr>
              <a:t>Lokalno tlo može bitno pojačati djelovanje potresa 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219" y="1271342"/>
            <a:ext cx="3139781" cy="1341236"/>
          </a:xfrm>
        </p:spPr>
        <p:txBody>
          <a:bodyPr/>
          <a:lstStyle/>
          <a:p>
            <a:r>
              <a:rPr lang="hr-HR" altLang="sr-Latn-RS" sz="2800" b="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Amatrice</a:t>
            </a:r>
          </a:p>
          <a:p>
            <a:r>
              <a:rPr lang="hr-HR" altLang="sr-Latn-RS" sz="2800" b="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24</a:t>
            </a:r>
            <a:r>
              <a:rPr lang="hr-HR" altLang="sr-Latn-RS" sz="2800" b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. 8. 2016. Mw 6.2</a:t>
            </a:r>
            <a:br>
              <a:rPr lang="hr-HR" altLang="sr-Latn-RS" sz="2800" b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23107" y="5035639"/>
            <a:ext cx="2634558" cy="1352281"/>
          </a:xfrm>
        </p:spPr>
        <p:txBody>
          <a:bodyPr/>
          <a:lstStyle/>
          <a:p>
            <a:r>
              <a:rPr lang="hr-HR" altLang="sr-Latn-RS" sz="1100" b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Milana, G., Cultrera, G., Bordoni, P. </a:t>
            </a:r>
            <a:r>
              <a:rPr lang="hr-HR" altLang="sr-Latn-RS" sz="1100" b="0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et al.</a:t>
            </a:r>
            <a:r>
              <a:rPr lang="hr-HR" altLang="sr-Latn-RS" sz="1100" b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 Local site effects estimation at Amatrice (Central Italy) through seismological methods. </a:t>
            </a:r>
            <a:r>
              <a:rPr lang="hr-HR" altLang="sr-Latn-RS" sz="1100" b="0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Bull Earthquake Eng</a:t>
            </a:r>
            <a:r>
              <a:rPr lang="hr-HR" altLang="sr-Latn-RS" sz="1100" b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 </a:t>
            </a:r>
            <a:r>
              <a:rPr lang="hr-HR" altLang="sr-Latn-RS" sz="11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18</a:t>
            </a:r>
            <a:r>
              <a:rPr lang="hr-HR" altLang="sr-Latn-RS" sz="1100" b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, 5713–5739 (2020). https://doi.org/10.1007/s10518-019-00587-3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671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04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400" dirty="0" smtClean="0">
                <a:latin typeface="+mn-lt"/>
              </a:rPr>
              <a:t>Zagreb je na zanimljivom terenu...</a:t>
            </a:r>
            <a:endParaRPr lang="hr-HR" sz="44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5602309"/>
            <a:ext cx="5157787" cy="587353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7507" y="1475101"/>
            <a:ext cx="5183188" cy="823912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Veinović i sur. 2007</a:t>
            </a:r>
            <a:endParaRPr lang="hr-HR" dirty="0">
              <a:latin typeface="+mn-lt"/>
            </a:endParaRPr>
          </a:p>
        </p:txBody>
      </p:sp>
      <p:pic>
        <p:nvPicPr>
          <p:cNvPr id="1026" name="Picture 2" descr="C:\Zagreb rizik 2022\prezentacija\Zagreb 1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0" y="1070720"/>
            <a:ext cx="6210905" cy="375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Zagreb rizik 2022\prezentacija\Veinovic i sur 20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03" y="2290583"/>
            <a:ext cx="4976358" cy="44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57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2163" y="74468"/>
            <a:ext cx="4993225" cy="2622774"/>
          </a:xfrm>
        </p:spPr>
        <p:txBody>
          <a:bodyPr>
            <a:normAutofit/>
          </a:bodyPr>
          <a:lstStyle/>
          <a:p>
            <a:r>
              <a:rPr lang="hr-HR" sz="3600" dirty="0">
                <a:latin typeface="+mn-lt"/>
              </a:rPr>
              <a:t>D</a:t>
            </a:r>
            <a:r>
              <a:rPr lang="hr-HR" sz="3600" dirty="0" smtClean="0">
                <a:latin typeface="+mn-lt"/>
              </a:rPr>
              <a:t>a bi se izračunao hazard na površini, treba znati Vs30, dubine Z1.0 i Z2.5, a imamo ovo...</a:t>
            </a:r>
            <a:endParaRPr lang="hr-HR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5318975"/>
            <a:ext cx="5157787" cy="87068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4019" y="3425900"/>
            <a:ext cx="5183188" cy="3103808"/>
          </a:xfrm>
        </p:spPr>
        <p:txBody>
          <a:bodyPr>
            <a:normAutofit fontScale="92500" lnSpcReduction="10000"/>
          </a:bodyPr>
          <a:lstStyle/>
          <a:p>
            <a:r>
              <a:rPr lang="hr-HR" sz="2000" b="0" dirty="0" smtClean="0">
                <a:latin typeface="+mn-lt"/>
                <a:ea typeface="Calibri"/>
              </a:rPr>
              <a:t>Seizmička </a:t>
            </a:r>
            <a:r>
              <a:rPr lang="hr-HR" sz="2000" b="0" dirty="0">
                <a:latin typeface="+mn-lt"/>
                <a:ea typeface="Calibri"/>
              </a:rPr>
              <a:t>i geološka mikrozonacija dijela Grada </a:t>
            </a:r>
            <a:r>
              <a:rPr lang="hr-HR" sz="2000" b="0" dirty="0" smtClean="0">
                <a:latin typeface="+mn-lt"/>
                <a:ea typeface="Calibri"/>
              </a:rPr>
              <a:t>Zagreba </a:t>
            </a:r>
            <a:r>
              <a:rPr lang="hr-HR" sz="2000" b="0" dirty="0">
                <a:latin typeface="+mn-lt"/>
                <a:ea typeface="Calibri"/>
              </a:rPr>
              <a:t>(Miklin i sur., 2019</a:t>
            </a:r>
            <a:r>
              <a:rPr lang="hr-HR" sz="2000" b="0" dirty="0" smtClean="0">
                <a:latin typeface="+mn-lt"/>
                <a:ea typeface="Calibri"/>
              </a:rPr>
              <a:t>)</a:t>
            </a:r>
          </a:p>
          <a:p>
            <a:r>
              <a:rPr lang="hr-HR" sz="2000" b="0" dirty="0" smtClean="0">
                <a:latin typeface="+mn-lt"/>
              </a:rPr>
              <a:t>mjereni Vs30	150 točaka</a:t>
            </a:r>
          </a:p>
          <a:p>
            <a:r>
              <a:rPr lang="hr-HR" sz="2000" b="0" dirty="0" smtClean="0">
                <a:latin typeface="+mn-lt"/>
              </a:rPr>
              <a:t>Vs30 iz tipa tla	504 točke</a:t>
            </a:r>
          </a:p>
          <a:p>
            <a:endParaRPr lang="hr-HR" sz="2000" b="0" dirty="0" smtClean="0">
              <a:latin typeface="+mn-lt"/>
            </a:endParaRPr>
          </a:p>
          <a:p>
            <a:r>
              <a:rPr lang="hr-HR" sz="2000" b="0" dirty="0" smtClean="0">
                <a:latin typeface="+mn-lt"/>
              </a:rPr>
              <a:t>Južno od Ilice – Maksimirske</a:t>
            </a:r>
          </a:p>
          <a:p>
            <a:r>
              <a:rPr lang="hr-HR" sz="2000" b="0" dirty="0" smtClean="0">
                <a:latin typeface="+mn-lt"/>
              </a:rPr>
              <a:t>Vs30		8 točaka</a:t>
            </a:r>
          </a:p>
          <a:p>
            <a:endParaRPr lang="hr-HR" sz="2000" b="0" dirty="0">
              <a:latin typeface="+mn-lt"/>
            </a:endParaRPr>
          </a:p>
          <a:p>
            <a:pPr lvl="0"/>
            <a:r>
              <a:rPr lang="hr-HR" sz="2000" b="0" dirty="0">
                <a:solidFill>
                  <a:prstClr val="black"/>
                </a:solidFill>
                <a:latin typeface="Calibri" panose="020F0502020204030204"/>
              </a:rPr>
              <a:t>Z1.0 i Z2.5 računati iz Vs30</a:t>
            </a:r>
          </a:p>
          <a:p>
            <a:endParaRPr lang="hr-HR" sz="2000" b="0" dirty="0" smtClean="0">
              <a:latin typeface="+mn-lt"/>
            </a:endParaRPr>
          </a:p>
          <a:p>
            <a:endParaRPr lang="hr-HR" sz="2000" b="0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6194738"/>
            <a:ext cx="5183188" cy="2318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hr-HR" sz="2000" dirty="0">
              <a:latin typeface="+mn-lt"/>
            </a:endParaRPr>
          </a:p>
        </p:txBody>
      </p:sp>
      <p:pic>
        <p:nvPicPr>
          <p:cNvPr id="2050" name="Picture 2" descr="C:\Zagreb rizik 2022\prezentacija\brzinevs30Z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" y="74468"/>
            <a:ext cx="6027313" cy="67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35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>
                <a:latin typeface="+mn-lt"/>
              </a:rPr>
              <a:t>R</a:t>
            </a:r>
            <a:r>
              <a:rPr lang="hr-HR" sz="3600" dirty="0" smtClean="0">
                <a:latin typeface="+mn-lt"/>
              </a:rPr>
              <a:t>ezultat: karte hazarda na površini za </a:t>
            </a:r>
            <a:r>
              <a:rPr lang="hr-HR" sz="3600" i="1" dirty="0" smtClean="0">
                <a:latin typeface="+mn-lt"/>
              </a:rPr>
              <a:t>Tret</a:t>
            </a:r>
            <a:r>
              <a:rPr lang="hr-HR" sz="3600" dirty="0" smtClean="0">
                <a:latin typeface="+mn-lt"/>
              </a:rPr>
              <a:t> = 95 god.</a:t>
            </a:r>
            <a:endParaRPr lang="hr-HR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13825" y="1461886"/>
            <a:ext cx="3178175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latin typeface="+mn-lt"/>
                <a:ea typeface="Calibri"/>
              </a:rPr>
              <a:t>Karta seizmičkog hazarda na realnoj površini za područje Grada Zagreba - </a:t>
            </a:r>
            <a:r>
              <a:rPr lang="hr-HR" sz="2000" dirty="0" smtClean="0">
                <a:latin typeface="+mn-lt"/>
                <a:ea typeface="Calibri"/>
              </a:rPr>
              <a:t>srednja </a:t>
            </a:r>
            <a:r>
              <a:rPr lang="hr-HR" sz="2000" dirty="0">
                <a:latin typeface="+mn-lt"/>
                <a:ea typeface="Calibri"/>
              </a:rPr>
              <a:t>vrijednost PGA </a:t>
            </a:r>
            <a:r>
              <a:rPr lang="hr-HR" sz="2000" dirty="0" smtClean="0">
                <a:latin typeface="+mn-lt"/>
                <a:ea typeface="Calibri"/>
              </a:rPr>
              <a:t>(g</a:t>
            </a:r>
            <a:r>
              <a:rPr lang="hr-HR" sz="2000" dirty="0">
                <a:latin typeface="+mn-lt"/>
                <a:ea typeface="Calibri"/>
              </a:rPr>
              <a:t>) za povratno razdoblje od 95 godina (vjerojatnost prekoračenja od 10% tijekom 10 godina)</a:t>
            </a:r>
            <a:endParaRPr lang="hr-HR" sz="2000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" y="1366201"/>
            <a:ext cx="7803211" cy="511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3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+mn-lt"/>
              </a:rPr>
              <a:t>...i za </a:t>
            </a:r>
            <a:r>
              <a:rPr lang="hr-HR" sz="3600" i="1" dirty="0" smtClean="0">
                <a:latin typeface="+mn-lt"/>
              </a:rPr>
              <a:t>Tret</a:t>
            </a:r>
            <a:r>
              <a:rPr lang="hr-HR" sz="3600" dirty="0" smtClean="0">
                <a:latin typeface="+mn-lt"/>
              </a:rPr>
              <a:t> = 475 godina</a:t>
            </a:r>
            <a:endParaRPr lang="hr-HR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15966" y="1624733"/>
            <a:ext cx="3138667" cy="4579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latin typeface="+mn-lt"/>
                <a:ea typeface="Calibri"/>
              </a:rPr>
              <a:t>Karta seizmičkog hazarda na realnoj površini za područje Grada Zagreba - </a:t>
            </a:r>
            <a:r>
              <a:rPr lang="hr-HR" sz="2000" dirty="0" smtClean="0">
                <a:latin typeface="+mn-lt"/>
                <a:ea typeface="Calibri"/>
              </a:rPr>
              <a:t>srednja </a:t>
            </a:r>
            <a:r>
              <a:rPr lang="hr-HR" sz="2000" dirty="0">
                <a:latin typeface="+mn-lt"/>
                <a:ea typeface="Calibri"/>
              </a:rPr>
              <a:t>vrijednost PGA </a:t>
            </a:r>
            <a:r>
              <a:rPr lang="hr-HR" sz="2000" dirty="0" smtClean="0">
                <a:latin typeface="+mn-lt"/>
                <a:ea typeface="Calibri"/>
              </a:rPr>
              <a:t>(g</a:t>
            </a:r>
            <a:r>
              <a:rPr lang="hr-HR" sz="2000" dirty="0">
                <a:latin typeface="+mn-lt"/>
                <a:ea typeface="Calibri"/>
              </a:rPr>
              <a:t>) za povratno razdoblje od 475 godina (vjerojatnost prekoračenja od 10% tijekom 50 godina)</a:t>
            </a:r>
            <a:r>
              <a:rPr lang="hr-HR" sz="1800" dirty="0">
                <a:latin typeface="Times New Roman"/>
                <a:ea typeface="Calibri"/>
              </a:rPr>
              <a:t>,.</a:t>
            </a:r>
            <a:endParaRPr lang="hr-HR" sz="1800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2" y="1441351"/>
            <a:ext cx="7416290" cy="49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3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latin typeface="+mn-lt"/>
              </a:rPr>
              <a:t>U</a:t>
            </a:r>
            <a:r>
              <a:rPr lang="hr-HR" sz="3600" dirty="0" smtClean="0">
                <a:latin typeface="+mn-lt"/>
              </a:rPr>
              <a:t>sporedimo li karte za površinu i osnovnu stijenu...</a:t>
            </a:r>
            <a:endParaRPr lang="hr-HR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9494"/>
            <a:ext cx="5157787" cy="823912"/>
          </a:xfrm>
        </p:spPr>
        <p:txBody>
          <a:bodyPr>
            <a:normAutofit/>
          </a:bodyPr>
          <a:lstStyle/>
          <a:p>
            <a:r>
              <a:rPr lang="hr-HR" sz="2000" i="1" dirty="0" smtClean="0">
                <a:latin typeface="+mn-lt"/>
              </a:rPr>
              <a:t>Tret</a:t>
            </a:r>
            <a:r>
              <a:rPr lang="hr-HR" sz="2000" dirty="0" smtClean="0">
                <a:latin typeface="+mn-lt"/>
              </a:rPr>
              <a:t> = 95 god.</a:t>
            </a:r>
            <a:endParaRPr lang="hr-HR" sz="2000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2" descr="C:\Zagreb rizik 2022\Slika_5.1_pga_95yrp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523949"/>
            <a:ext cx="5157787" cy="364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15023"/>
            <a:ext cx="5183188" cy="36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8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+mn-lt"/>
              </a:rPr>
              <a:t>...uočava se mala razlika</a:t>
            </a:r>
            <a:endParaRPr lang="hr-HR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03889"/>
            <a:ext cx="5157787" cy="823912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+mn-lt"/>
              </a:rPr>
              <a:t>Tret = 475 god</a:t>
            </a:r>
            <a:endParaRPr lang="hr-HR" sz="2000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2" descr="C:\Zagreb rizik 2022\Slika_5.2_pga_475yrp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524516"/>
            <a:ext cx="5157787" cy="364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15023"/>
            <a:ext cx="5183188" cy="36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600" dirty="0">
                <a:solidFill>
                  <a:prstClr val="black"/>
                </a:solidFill>
                <a:latin typeface="Calibri"/>
              </a:rPr>
              <a:t>o seizmičkom hazardu i riziku općenito</a:t>
            </a:r>
            <a:r>
              <a:rPr lang="hr-HR" altLang="sr-Latn-RS" sz="4400" dirty="0">
                <a:solidFill>
                  <a:prstClr val="black"/>
                </a:solidFill>
                <a:latin typeface="Calibri"/>
              </a:rPr>
              <a:t>...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9378" cy="3684588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vi-VN" altLang="sr-Latn-RS" sz="2700" b="1" dirty="0">
                <a:solidFill>
                  <a:prstClr val="black"/>
                </a:solidFill>
                <a:latin typeface="Arial"/>
              </a:rPr>
              <a:t>Seizmički hazard </a:t>
            </a:r>
            <a:r>
              <a:rPr lang="hr-HR" altLang="sr-Latn-RS" sz="2700" b="1" dirty="0">
                <a:solidFill>
                  <a:prstClr val="black"/>
                </a:solidFill>
                <a:latin typeface="Arial" charset="0"/>
                <a:cs typeface="Arial" charset="0"/>
              </a:rPr>
              <a:t>(opasnost) </a:t>
            </a:r>
            <a:r>
              <a:rPr lang="hr-HR" altLang="sr-Latn-RS" sz="2700" dirty="0">
                <a:solidFill>
                  <a:prstClr val="black"/>
                </a:solidFill>
                <a:latin typeface="Calibri"/>
              </a:rPr>
              <a:t>-</a:t>
            </a:r>
            <a:r>
              <a:rPr lang="vi-VN" altLang="sr-Latn-RS" sz="2700" dirty="0">
                <a:solidFill>
                  <a:prstClr val="black"/>
                </a:solidFill>
                <a:latin typeface="Arial"/>
              </a:rPr>
              <a:t> vjerojatnost da će se unutar nekog vremenskog perioda na nekom području dogoditi potres čiji će </a:t>
            </a:r>
            <a:r>
              <a:rPr lang="vi-VN" altLang="sr-Latn-RS" sz="2700" dirty="0" smtClean="0">
                <a:solidFill>
                  <a:prstClr val="black"/>
                </a:solidFill>
                <a:latin typeface="Arial"/>
              </a:rPr>
              <a:t>parametri</a:t>
            </a:r>
            <a:r>
              <a:rPr lang="hr-HR" altLang="sr-Latn-RS" sz="2700" dirty="0">
                <a:solidFill>
                  <a:prstClr val="black"/>
                </a:solidFill>
                <a:latin typeface="Arial"/>
              </a:rPr>
              <a:t> </a:t>
            </a:r>
            <a:r>
              <a:rPr lang="hr-HR" altLang="sr-Latn-RS" sz="27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vi-VN" altLang="sr-Latn-RS" sz="2700" dirty="0">
                <a:solidFill>
                  <a:prstClr val="black"/>
                </a:solidFill>
                <a:latin typeface="Arial"/>
              </a:rPr>
              <a:t>intenzitet</a:t>
            </a:r>
            <a:r>
              <a:rPr lang="hr-HR" altLang="sr-Latn-RS" sz="27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vi-VN" altLang="sr-Latn-RS" sz="2700" dirty="0">
                <a:solidFill>
                  <a:prstClr val="black"/>
                </a:solidFill>
                <a:latin typeface="Arial"/>
              </a:rPr>
              <a:t>najveća </a:t>
            </a:r>
            <a:r>
              <a:rPr lang="hr-HR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brzina PGV ili </a:t>
            </a:r>
            <a:r>
              <a:rPr lang="vi-VN" altLang="sr-Latn-RS" sz="2700" dirty="0">
                <a:solidFill>
                  <a:prstClr val="black"/>
                </a:solidFill>
                <a:latin typeface="Arial"/>
              </a:rPr>
              <a:t>akceleracija</a:t>
            </a:r>
            <a:r>
              <a:rPr lang="hr-HR" altLang="sr-Latn-R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hr-HR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PGA</a:t>
            </a:r>
            <a:r>
              <a:rPr lang="hr-HR" altLang="sr-Latn-RS" sz="2700" dirty="0">
                <a:solidFill>
                  <a:prstClr val="black"/>
                </a:solidFill>
                <a:latin typeface="Calibri"/>
              </a:rPr>
              <a:t>)</a:t>
            </a:r>
            <a:r>
              <a:rPr lang="vi-VN" altLang="sr-Latn-RS" sz="2700" dirty="0">
                <a:solidFill>
                  <a:prstClr val="black"/>
                </a:solidFill>
                <a:latin typeface="Arial"/>
              </a:rPr>
              <a:t> premašiti određeni prag</a:t>
            </a:r>
            <a:endParaRPr lang="hr-HR" altLang="sr-Latn-RS" sz="2700" dirty="0">
              <a:solidFill>
                <a:prstClr val="black"/>
              </a:solidFill>
              <a:latin typeface="Calibri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hr-HR" altLang="sr-Latn-RS" sz="2700" dirty="0">
              <a:solidFill>
                <a:prstClr val="black"/>
              </a:solidFill>
              <a:latin typeface="Calibri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en-AU" altLang="sr-Latn-RS" sz="27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Seizmički</a:t>
            </a:r>
            <a:r>
              <a:rPr lang="en-AU" altLang="sr-Latn-RS" sz="27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rizik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hr-HR" altLang="sr-Latn-RS" sz="2700" b="1" dirty="0">
                <a:solidFill>
                  <a:prstClr val="black"/>
                </a:solidFill>
                <a:latin typeface="Arial" charset="0"/>
                <a:cs typeface="Arial" charset="0"/>
              </a:rPr>
              <a:t>(ugroženost) </a:t>
            </a:r>
            <a:r>
              <a:rPr lang="hr-HR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-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procjena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mogućih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socijalnih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i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ekonomskih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posljedica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potresa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na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>
                <a:solidFill>
                  <a:prstClr val="black"/>
                </a:solidFill>
                <a:latin typeface="Arial" charset="0"/>
                <a:cs typeface="Arial" charset="0"/>
              </a:rPr>
              <a:t>nekoj</a:t>
            </a:r>
            <a:r>
              <a:rPr lang="en-AU" altLang="sr-Latn-RS" sz="27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AU" altLang="sr-Latn-RS" sz="27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lokaciji</a:t>
            </a:r>
            <a:endParaRPr lang="hr-HR" altLang="sr-Latn-RS" sz="27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56124" y="2505075"/>
            <a:ext cx="1799264" cy="3684588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51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4554" y="682579"/>
            <a:ext cx="4043966" cy="5046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9097" y="1425289"/>
            <a:ext cx="2693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Hvala na pažnji</a:t>
            </a:r>
            <a:endParaRPr kumimoji="0" lang="hr-H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4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09" y="2387108"/>
            <a:ext cx="10515600" cy="1325563"/>
          </a:xfrm>
        </p:spPr>
        <p:txBody>
          <a:bodyPr/>
          <a:lstStyle/>
          <a:p>
            <a:pPr algn="ctr"/>
            <a:r>
              <a:rPr lang="hr-HR" altLang="sr-Latn-RS" sz="4400" b="1" dirty="0">
                <a:solidFill>
                  <a:prstClr val="black"/>
                </a:solidFill>
                <a:latin typeface="Calibri"/>
              </a:rPr>
              <a:t>Faza 1: </a:t>
            </a:r>
            <a:r>
              <a:rPr lang="hr-HR" altLang="sr-Latn-RS" sz="4400" b="1" dirty="0" smtClean="0">
                <a:solidFill>
                  <a:prstClr val="black"/>
                </a:solidFill>
                <a:latin typeface="Calibri"/>
              </a:rPr>
              <a:t>Seizmički </a:t>
            </a:r>
            <a:r>
              <a:rPr lang="hr-HR" altLang="sr-Latn-RS" sz="4400" b="1" dirty="0">
                <a:solidFill>
                  <a:prstClr val="black"/>
                </a:solidFill>
                <a:latin typeface="Calibri"/>
              </a:rPr>
              <a:t>hazard na osnovnoj stijeni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4309109"/>
            <a:ext cx="5157787" cy="1880553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55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altLang="sr-Latn-RS" sz="3200" b="1" dirty="0">
                <a:solidFill>
                  <a:prstClr val="black"/>
                </a:solidFill>
                <a:latin typeface="Calibri"/>
              </a:rPr>
              <a:t>Seizmički hazard na osnovnoj </a:t>
            </a:r>
            <a:r>
              <a:rPr lang="hr-HR" altLang="sr-Latn-RS" sz="3200" b="1" dirty="0" smtClean="0">
                <a:solidFill>
                  <a:prstClr val="black"/>
                </a:solidFill>
                <a:latin typeface="Calibri"/>
              </a:rPr>
              <a:t>stijeni    Vs </a:t>
            </a:r>
            <a:r>
              <a:rPr lang="hr-HR" altLang="sr-Latn-RS" sz="3200" b="1" dirty="0">
                <a:solidFill>
                  <a:prstClr val="black"/>
                </a:solidFill>
                <a:latin typeface="Calibri"/>
              </a:rPr>
              <a:t>≥ 800 m/s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Epicentri potresa (</a:t>
            </a:r>
            <a:r>
              <a:rPr lang="hr-HR" altLang="sr-Latn-RS" sz="1800" i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M</a:t>
            </a:r>
            <a:r>
              <a:rPr lang="hr-HR" altLang="sr-Latn-RS" sz="1800" i="1" baseline="-25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W</a:t>
            </a:r>
            <a:r>
              <a:rPr lang="hr-HR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≥ 1.0) u dopunjenom katalogu CEC </a:t>
            </a:r>
            <a:r>
              <a:rPr lang="hr-HR" altLang="sr-Latn-RS" sz="18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2021 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hr-HR" altLang="sr-Latn-RS" sz="18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8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Pouzdano </a:t>
            </a:r>
            <a:r>
              <a:rPr lang="hr-HR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locirani povijesni potresi koji su se dogodili prije </a:t>
            </a:r>
            <a:r>
              <a:rPr lang="hr-HR" altLang="sr-Latn-RS" sz="18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1850. prikazani </a:t>
            </a:r>
            <a:r>
              <a:rPr lang="hr-HR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su kvadratićima, a kružićima </a:t>
            </a:r>
            <a:r>
              <a:rPr lang="en-US" altLang="sr-Latn-RS" sz="18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potresi</a:t>
            </a:r>
            <a:r>
              <a:rPr lang="en-US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sr-Latn-RS" sz="18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locirani</a:t>
            </a:r>
            <a:r>
              <a:rPr lang="en-US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hr-HR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u razdoblju od 1850. do 2021. godine. Magnituda potresa označena je bojom prema legendi na lijevoj strani slike. Plavi krug je polumjera </a:t>
            </a:r>
            <a:r>
              <a:rPr lang="hr-HR" altLang="sr-Latn-RS" sz="18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200 </a:t>
            </a:r>
            <a:r>
              <a:rPr lang="hr-HR" altLang="sr-Latn-RS" sz="18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km, a središte mu je na Trgu bana Josipa Jelačića.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Content Placeholder 3" descr="C:\Zagreb rizik 2022\ZGpotres200km.tif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033" y="1339402"/>
            <a:ext cx="5422005" cy="5383369"/>
          </a:xfrm>
          <a:ln>
            <a:solidFill>
              <a:srgbClr val="BFBFB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05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9579"/>
          </a:xfrm>
        </p:spPr>
        <p:txBody>
          <a:bodyPr/>
          <a:lstStyle/>
          <a:p>
            <a:r>
              <a:rPr lang="hr-HR" altLang="sr-Latn-RS" sz="3200" b="1" dirty="0">
                <a:solidFill>
                  <a:prstClr val="black"/>
                </a:solidFill>
                <a:latin typeface="Calibri"/>
              </a:rPr>
              <a:t>Recentni potresi</a:t>
            </a:r>
            <a:endParaRPr lang="hr-HR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914400"/>
            <a:ext cx="2676144" cy="798491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hr-HR" altLang="sr-Latn-RS" sz="1800" b="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Zagreb, 22. 3. 2020.</a:t>
            </a:r>
          </a:p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18431" y="708339"/>
            <a:ext cx="2469524" cy="78561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hr-HR" altLang="sr-Latn-RS" sz="1800" b="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Petrinja, 29. 12. 2020.</a:t>
            </a:r>
          </a:p>
          <a:p>
            <a:endParaRPr lang="hr-HR" dirty="0"/>
          </a:p>
        </p:txBody>
      </p:sp>
      <p:pic>
        <p:nvPicPr>
          <p:cNvPr id="7" name="Content Placeholder 11"/>
          <p:cNvPicPr>
            <a:picLocks/>
          </p:cNvPicPr>
          <p:nvPr/>
        </p:nvPicPr>
        <p:blipFill rotWithShape="1">
          <a:blip r:embed="rId2"/>
          <a:srcRect l="15755" t="10371" r="38460" b="31936"/>
          <a:stretch/>
        </p:blipFill>
        <p:spPr bwMode="auto">
          <a:xfrm>
            <a:off x="56100" y="1338894"/>
            <a:ext cx="3978275" cy="2879725"/>
          </a:xfrm>
          <a:prstGeom prst="rect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09" y="3480436"/>
            <a:ext cx="3545281" cy="323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Zagreb rizik 2022\prezentacija\20201229 intenziteti i izoseiste1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85" y="1338894"/>
            <a:ext cx="50165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tps://www.pmf.unizg.hr/images/50024305/Clipboard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92" y="3939723"/>
            <a:ext cx="3966693" cy="280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12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1507" y="365126"/>
            <a:ext cx="2766297" cy="1180340"/>
          </a:xfrm>
        </p:spPr>
        <p:txBody>
          <a:bodyPr/>
          <a:lstStyle/>
          <a:p>
            <a:r>
              <a:rPr lang="hr-HR" altLang="sr-Latn-RS" sz="3200" b="1" dirty="0">
                <a:solidFill>
                  <a:prstClr val="black"/>
                </a:solidFill>
                <a:latin typeface="Calibri"/>
              </a:rPr>
              <a:t>Stari potresi</a:t>
            </a:r>
            <a:endParaRPr lang="hr-HR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2" descr="C:\Zagreb rizik 2022\prezentacija\ZG1880izoseiste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06" y="386365"/>
            <a:ext cx="5693076" cy="5821251"/>
          </a:xfrm>
        </p:spPr>
      </p:pic>
      <p:pic>
        <p:nvPicPr>
          <p:cNvPr id="8" name="Picture 3" descr="C:\Zagreb rizik 2022\prezentacija\19091008col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25" y="1820186"/>
            <a:ext cx="5924281" cy="481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28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hr-HR" altLang="sr-Latn-RS" sz="2400" b="1" dirty="0">
                <a:solidFill>
                  <a:prstClr val="black"/>
                </a:solidFill>
                <a:latin typeface="Calibri"/>
              </a:rPr>
              <a:t>S</a:t>
            </a:r>
            <a:r>
              <a:rPr lang="hr-HR" altLang="sr-Latn-RS" sz="2400" b="1" dirty="0" smtClean="0">
                <a:solidFill>
                  <a:prstClr val="black"/>
                </a:solidFill>
                <a:latin typeface="Calibri"/>
              </a:rPr>
              <a:t>eizmički </a:t>
            </a:r>
            <a:r>
              <a:rPr lang="hr-HR" altLang="sr-Latn-RS" sz="2400" b="1" dirty="0">
                <a:solidFill>
                  <a:prstClr val="black"/>
                </a:solidFill>
                <a:latin typeface="Calibri"/>
              </a:rPr>
              <a:t>hazard na osnovnoj stijeni: Zagrebačka županija </a:t>
            </a:r>
            <a:r>
              <a:rPr lang="hr-HR" altLang="sr-Latn-RS" sz="2400" b="1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hr-HR" altLang="sr-Latn-R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Herak </a:t>
            </a:r>
            <a:r>
              <a:rPr lang="hr-HR" altLang="sr-Latn-RS" sz="2400" b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i sur. 2011</a:t>
            </a:r>
            <a:r>
              <a:rPr lang="hr-HR" altLang="sr-Latn-R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.)</a:t>
            </a:r>
            <a:br>
              <a:rPr lang="hr-HR" altLang="sr-Latn-RS" sz="24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</a:br>
            <a:r>
              <a:rPr lang="hr-HR" altLang="sr-Latn-RS" sz="2400" i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Tret</a:t>
            </a:r>
            <a:r>
              <a:rPr lang="hr-HR" altLang="sr-Latn-RS" sz="24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 = 475 god.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Picture 6" descr="C:\Zagreb rizik 2022\prezentacija\Hera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22" y="1119211"/>
            <a:ext cx="8064320" cy="56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1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61398"/>
          </a:xfrm>
        </p:spPr>
        <p:txBody>
          <a:bodyPr/>
          <a:lstStyle/>
          <a:p>
            <a:r>
              <a:rPr lang="hr-HR" altLang="sr-Latn-RS" sz="2400" b="1" dirty="0">
                <a:solidFill>
                  <a:srgbClr val="000000"/>
                </a:solidFill>
                <a:latin typeface="Calibri"/>
              </a:rPr>
              <a:t>S</a:t>
            </a:r>
            <a: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  <a:t>eizmički </a:t>
            </a:r>
            <a:r>
              <a:rPr lang="hr-HR" altLang="sr-Latn-RS" sz="2400" b="1" dirty="0">
                <a:solidFill>
                  <a:srgbClr val="000000"/>
                </a:solidFill>
                <a:latin typeface="Calibri"/>
              </a:rPr>
              <a:t>hazard na osnovnoj stijeni: Grad Zagreb </a:t>
            </a:r>
            <a: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  <a:t> (Herak </a:t>
            </a:r>
            <a:r>
              <a:rPr lang="hr-HR" altLang="sr-Latn-RS" sz="2400" b="1" dirty="0">
                <a:solidFill>
                  <a:srgbClr val="000000"/>
                </a:solidFill>
                <a:latin typeface="Calibri"/>
              </a:rPr>
              <a:t>i sur. </a:t>
            </a:r>
            <a: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  <a:t>2011.)</a:t>
            </a:r>
            <a:b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</a:br>
            <a:r>
              <a:rPr lang="hr-HR" altLang="sr-Latn-RS" sz="2400" i="1" dirty="0" smtClean="0">
                <a:solidFill>
                  <a:srgbClr val="000000"/>
                </a:solidFill>
                <a:latin typeface="Calibri"/>
              </a:rPr>
              <a:t>Tret</a:t>
            </a:r>
            <a:r>
              <a:rPr lang="hr-HR" altLang="sr-Latn-RS" sz="2400" dirty="0" smtClean="0">
                <a:solidFill>
                  <a:srgbClr val="000000"/>
                </a:solidFill>
                <a:latin typeface="Calibri"/>
              </a:rPr>
              <a:t> = 475 god.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Picture 2" descr="C:\Zagreb rizik 2022\prezentacija\Herak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5020" y="899312"/>
            <a:ext cx="5133942" cy="5862095"/>
          </a:xfrm>
          <a:noFill/>
        </p:spPr>
      </p:pic>
    </p:spTree>
    <p:extLst>
      <p:ext uri="{BB962C8B-B14F-4D97-AF65-F5344CB8AC3E}">
        <p14:creationId xmlns:p14="http://schemas.microsoft.com/office/powerpoint/2010/main" val="2590403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altLang="sr-Latn-RS" sz="2400" b="1" dirty="0">
                <a:solidFill>
                  <a:srgbClr val="000000"/>
                </a:solidFill>
                <a:latin typeface="Calibri"/>
              </a:rPr>
              <a:t>S</a:t>
            </a:r>
            <a: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  <a:t>eizmički </a:t>
            </a:r>
            <a:r>
              <a:rPr lang="hr-HR" altLang="sr-Latn-RS" sz="2400" b="1" dirty="0">
                <a:solidFill>
                  <a:srgbClr val="000000"/>
                </a:solidFill>
                <a:latin typeface="Calibri"/>
              </a:rPr>
              <a:t>hazard na osnovnoj stijeni: Grad Zagreb </a:t>
            </a:r>
            <a: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  <a:t>    (Sović </a:t>
            </a:r>
            <a:r>
              <a:rPr lang="hr-HR" altLang="sr-Latn-RS" sz="2400" b="1" dirty="0">
                <a:solidFill>
                  <a:srgbClr val="000000"/>
                </a:solidFill>
                <a:latin typeface="Calibri"/>
              </a:rPr>
              <a:t>i sur. 2023</a:t>
            </a:r>
            <a: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  <a:t>.) </a:t>
            </a:r>
            <a:br>
              <a:rPr lang="hr-HR" altLang="sr-Latn-RS" sz="2400" b="1" dirty="0" smtClean="0">
                <a:solidFill>
                  <a:srgbClr val="000000"/>
                </a:solidFill>
                <a:latin typeface="Calibri"/>
              </a:rPr>
            </a:br>
            <a:r>
              <a:rPr lang="hr-HR" altLang="sr-Latn-RS" sz="2400" i="1" dirty="0" smtClean="0">
                <a:solidFill>
                  <a:srgbClr val="000000"/>
                </a:solidFill>
                <a:latin typeface="Calibri"/>
              </a:rPr>
              <a:t>Tret</a:t>
            </a:r>
            <a:r>
              <a:rPr lang="hr-HR" altLang="sr-Latn-RS" sz="2400" dirty="0" smtClean="0">
                <a:solidFill>
                  <a:srgbClr val="000000"/>
                </a:solidFill>
                <a:latin typeface="Calibri"/>
              </a:rPr>
              <a:t> = 95 god.</a:t>
            </a:r>
            <a:r>
              <a:rPr lang="hr-HR" altLang="sr-Latn-RS" sz="2400" dirty="0">
                <a:solidFill>
                  <a:srgbClr val="000000"/>
                </a:solidFill>
                <a:latin typeface="Calibri"/>
              </a:rPr>
              <a:t/>
            </a:r>
            <a:br>
              <a:rPr lang="hr-HR" altLang="sr-Latn-RS" sz="2400" dirty="0">
                <a:solidFill>
                  <a:srgbClr val="000000"/>
                </a:solidFill>
                <a:latin typeface="Calibri"/>
              </a:rPr>
            </a:b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2" descr="C:\Zagreb rizik 2022\Slika_5.1_pga_95yrp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83" y="745879"/>
            <a:ext cx="8404180" cy="594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23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451</Words>
  <Application>Microsoft Office PowerPoint</Application>
  <PresentationFormat>Custom</PresentationFormat>
  <Paragraphs>47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SEIZMIČKA ISTRAŽIVANJA U SKLOPU PROJEKTA  „PROCJENA POTRESNOG RIZIKA GRADA ZAGREBA</vt:lpstr>
      <vt:lpstr>o seizmičkom hazardu i riziku općenito...</vt:lpstr>
      <vt:lpstr>Faza 1: Seizmički hazard na osnovnoj stijeni</vt:lpstr>
      <vt:lpstr>Seizmički hazard na osnovnoj stijeni    Vs ≥ 800 m/s</vt:lpstr>
      <vt:lpstr>Recentni potresi</vt:lpstr>
      <vt:lpstr>Stari potresi</vt:lpstr>
      <vt:lpstr>Seizmički hazard na osnovnoj stijeni: Zagrebačka županija  (Herak i sur. 2011.) Tret = 475 god.</vt:lpstr>
      <vt:lpstr>Seizmički hazard na osnovnoj stijeni: Grad Zagreb  (Herak i sur. 2011.) Tret = 475 god.</vt:lpstr>
      <vt:lpstr>Seizmički hazard na osnovnoj stijeni: Grad Zagreb     (Sović i sur. 2023.)  Tret = 95 god. </vt:lpstr>
      <vt:lpstr>Seizmički hazard na osnovnoj stijeni: Grad Zagreb     (Sović i sur. 2023.)  Tret = 475 god.</vt:lpstr>
      <vt:lpstr>Usporedba 2011. i 2023.</vt:lpstr>
      <vt:lpstr>Faza 2: Seizmički hazard na površini</vt:lpstr>
      <vt:lpstr>Lokalno tlo može bitno pojačati djelovanje potresa </vt:lpstr>
      <vt:lpstr>Zagreb je na zanimljivom terenu...</vt:lpstr>
      <vt:lpstr>Da bi se izračunao hazard na površini, treba znati Vs30, dubine Z1.0 i Z2.5, a imamo ovo...</vt:lpstr>
      <vt:lpstr>Rezultat: karte hazarda na površini za Tret = 95 god.</vt:lpstr>
      <vt:lpstr>...i za Tret = 475 godina</vt:lpstr>
      <vt:lpstr>Usporedimo li karte za površinu i osnovnu stijenu...</vt:lpstr>
      <vt:lpstr>...uočava se mala razlika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Jasna Kovačević</dc:creator>
  <cp:lastModifiedBy>sova</cp:lastModifiedBy>
  <cp:revision>24</cp:revision>
  <dcterms:created xsi:type="dcterms:W3CDTF">2021-02-24T09:56:52Z</dcterms:created>
  <dcterms:modified xsi:type="dcterms:W3CDTF">2023-11-14T10:18:19Z</dcterms:modified>
</cp:coreProperties>
</file>